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18" roundtripDataSignature="AMtx7mjus7rcnNU+5RWm2izjDcnhoF+D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6690653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166906536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49cf3ae0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a49cf3ae0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e990469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9e990469b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6690653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166906536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66906536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166906536e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9e990469b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9e990469b5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66906536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166906536e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9e990469b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9e990469b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a:ea typeface="Roboto"/>
                <a:cs typeface="Roboto"/>
                <a:sym typeface="Roboto"/>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0"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1.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9.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Class imbalance.</a:t>
            </a:r>
            <a:endParaRPr>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g1166906536e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300"/>
              <a:buFont typeface="Arial"/>
              <a:buNone/>
            </a:pPr>
            <a:r>
              <a:rPr b="1" lang="en" sz="2100">
                <a:solidFill>
                  <a:srgbClr val="2DC5FA"/>
                </a:solidFill>
                <a:latin typeface="Montserrat"/>
                <a:ea typeface="Montserrat"/>
                <a:cs typeface="Montserrat"/>
                <a:sym typeface="Montserrat"/>
              </a:rPr>
              <a:t>RESAMPLING METHODS: TOMEK’S LINKS</a:t>
            </a:r>
            <a:endParaRPr sz="2100">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sz="2100">
              <a:solidFill>
                <a:srgbClr val="434343"/>
              </a:solidFill>
              <a:latin typeface="Montserrat"/>
              <a:ea typeface="Montserrat"/>
              <a:cs typeface="Montserrat"/>
              <a:sym typeface="Montserrat"/>
            </a:endParaRPr>
          </a:p>
        </p:txBody>
      </p:sp>
      <p:sp>
        <p:nvSpPr>
          <p:cNvPr id="309" name="Google Shape;309;g1166906536e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10" name="Google Shape;310;g1166906536e_0_0"/>
          <p:cNvSpPr txBox="1"/>
          <p:nvPr/>
        </p:nvSpPr>
        <p:spPr>
          <a:xfrm>
            <a:off x="693000" y="1098650"/>
            <a:ext cx="7758000" cy="2946900"/>
          </a:xfrm>
          <a:prstGeom prst="rect">
            <a:avLst/>
          </a:prstGeom>
          <a:noFill/>
          <a:ln>
            <a:noFill/>
          </a:ln>
        </p:spPr>
        <p:txBody>
          <a:bodyPr anchorCtr="0" anchor="t" bIns="91425" lIns="91425" spcFirstLastPara="1" rIns="91425" wrap="square" tIns="91425">
            <a:noAutofit/>
          </a:bodyPr>
          <a:lstStyle/>
          <a:p>
            <a:pPr indent="0" lvl="0" marL="0" marR="76200" rtl="0" algn="l">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Clr>
                <a:srgbClr val="000000"/>
              </a:buClr>
              <a:buSzPts val="1500"/>
              <a:buFont typeface="Roboto"/>
              <a:buChar char="●"/>
            </a:pPr>
            <a:r>
              <a:rPr b="0" i="0" lang="en" sz="1500" u="none" cap="none" strike="noStrike">
                <a:solidFill>
                  <a:srgbClr val="000000"/>
                </a:solidFill>
                <a:latin typeface="Roboto"/>
                <a:ea typeface="Roboto"/>
                <a:cs typeface="Roboto"/>
                <a:sym typeface="Roboto"/>
              </a:rPr>
              <a:t>Tomek’s links are pair of extremely similar </a:t>
            </a:r>
            <a:r>
              <a:rPr lang="en" sz="1500">
                <a:latin typeface="Roboto"/>
                <a:ea typeface="Roboto"/>
                <a:cs typeface="Roboto"/>
                <a:sym typeface="Roboto"/>
              </a:rPr>
              <a:t>observations in the dataset </a:t>
            </a:r>
            <a:r>
              <a:rPr b="0" i="0" lang="en" sz="1500" u="none" cap="none" strike="noStrike">
                <a:solidFill>
                  <a:srgbClr val="000000"/>
                </a:solidFill>
                <a:latin typeface="Roboto"/>
                <a:ea typeface="Roboto"/>
                <a:cs typeface="Roboto"/>
                <a:sym typeface="Roboto"/>
              </a:rPr>
              <a:t> </a:t>
            </a:r>
            <a:r>
              <a:rPr lang="en" sz="1500">
                <a:latin typeface="Roboto"/>
                <a:ea typeface="Roboto"/>
                <a:cs typeface="Roboto"/>
                <a:sym typeface="Roboto"/>
              </a:rPr>
              <a:t>that </a:t>
            </a:r>
            <a:r>
              <a:rPr b="0" i="0" lang="en" sz="1500" u="none" cap="none" strike="noStrike">
                <a:solidFill>
                  <a:srgbClr val="000000"/>
                </a:solidFill>
                <a:latin typeface="Roboto"/>
                <a:ea typeface="Roboto"/>
                <a:cs typeface="Roboto"/>
                <a:sym typeface="Roboto"/>
              </a:rPr>
              <a:t>belong to a different class. </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Clr>
                <a:srgbClr val="000000"/>
              </a:buClr>
              <a:buSzPts val="1500"/>
              <a:buFont typeface="Roboto"/>
              <a:buChar char="●"/>
            </a:pPr>
            <a:r>
              <a:rPr b="0" i="0" lang="en" sz="1500" u="none" cap="none" strike="noStrike">
                <a:solidFill>
                  <a:srgbClr val="000000"/>
                </a:solidFill>
                <a:latin typeface="Roboto"/>
                <a:ea typeface="Roboto"/>
                <a:cs typeface="Roboto"/>
                <a:sym typeface="Roboto"/>
              </a:rPr>
              <a:t>From those pairs, the sample belonging to the majority class is removed .Thus removes potential noise in data but doesn’t balance the dataset. </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SzPts val="1500"/>
              <a:buFont typeface="Roboto"/>
              <a:buChar char="●"/>
            </a:pPr>
            <a:r>
              <a:rPr lang="en" sz="1500">
                <a:latin typeface="Roboto"/>
                <a:ea typeface="Roboto"/>
                <a:cs typeface="Roboto"/>
                <a:sym typeface="Roboto"/>
              </a:rPr>
              <a:t>Cons: only shows good performance with low dimensional data (small amount of columns) </a:t>
            </a:r>
            <a:endParaRPr sz="1500">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11" name="Google Shape;311;g1166906536e_0_0"/>
          <p:cNvPicPr preferRelativeResize="0"/>
          <p:nvPr/>
        </p:nvPicPr>
        <p:blipFill rotWithShape="1">
          <a:blip r:embed="rId4">
            <a:alphaModFix/>
          </a:blip>
          <a:srcRect b="0" l="0" r="0" t="0"/>
          <a:stretch/>
        </p:blipFill>
        <p:spPr>
          <a:xfrm>
            <a:off x="3027175" y="3173425"/>
            <a:ext cx="2895600" cy="158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a:buAutoNum type="arabicPeriod"/>
            </a:pPr>
            <a:r>
              <a:rPr b="0" i="0" lang="en" sz="2000" u="none" cap="none" strike="noStrike">
                <a:solidFill>
                  <a:srgbClr val="000000"/>
                </a:solidFill>
                <a:latin typeface="Montserrat"/>
                <a:ea typeface="Montserrat"/>
                <a:cs typeface="Montserrat"/>
                <a:sym typeface="Montserrat"/>
              </a:rPr>
              <a:t>What is class imbalance?</a:t>
            </a:r>
            <a:endParaRPr b="0" i="0" sz="2000" u="none" cap="none" strike="noStrike">
              <a:solidFill>
                <a:srgbClr val="000000"/>
              </a:solidFill>
              <a:latin typeface="Montserrat"/>
              <a:ea typeface="Montserrat"/>
              <a:cs typeface="Montserrat"/>
              <a:sym typeface="Montserrat"/>
            </a:endParaRPr>
          </a:p>
          <a:p>
            <a:pPr indent="-355600" lvl="0" marL="457200" marR="0" rtl="0" algn="l">
              <a:lnSpc>
                <a:spcPct val="150000"/>
              </a:lnSpc>
              <a:spcBef>
                <a:spcPts val="0"/>
              </a:spcBef>
              <a:spcAft>
                <a:spcPts val="0"/>
              </a:spcAft>
              <a:buClr>
                <a:srgbClr val="000000"/>
              </a:buClr>
              <a:buSzPts val="2000"/>
              <a:buFont typeface="Montserrat"/>
              <a:buAutoNum type="arabicPeriod"/>
            </a:pPr>
            <a:r>
              <a:rPr b="0" i="0" lang="en" sz="2000" u="none" cap="none" strike="noStrike">
                <a:solidFill>
                  <a:srgbClr val="000000"/>
                </a:solidFill>
                <a:latin typeface="Montserrat"/>
                <a:ea typeface="Montserrat"/>
                <a:cs typeface="Montserrat"/>
                <a:sym typeface="Montserrat"/>
              </a:rPr>
              <a:t>Why it matters?</a:t>
            </a:r>
            <a:endParaRPr b="0" i="0" sz="2000" u="none" cap="none" strike="noStrike">
              <a:solidFill>
                <a:srgbClr val="000000"/>
              </a:solidFill>
              <a:latin typeface="Montserrat"/>
              <a:ea typeface="Montserrat"/>
              <a:cs typeface="Montserrat"/>
              <a:sym typeface="Montserrat"/>
            </a:endParaRPr>
          </a:p>
          <a:p>
            <a:pPr indent="-355600" lvl="0" marL="457200" marR="0" rtl="0" algn="l">
              <a:lnSpc>
                <a:spcPct val="150000"/>
              </a:lnSpc>
              <a:spcBef>
                <a:spcPts val="0"/>
              </a:spcBef>
              <a:spcAft>
                <a:spcPts val="0"/>
              </a:spcAft>
              <a:buClr>
                <a:srgbClr val="000000"/>
              </a:buClr>
              <a:buSzPts val="2000"/>
              <a:buFont typeface="Montserrat"/>
              <a:buAutoNum type="arabicPeriod"/>
            </a:pPr>
            <a:r>
              <a:rPr b="0" i="0" lang="en" sz="2000" u="none" cap="none" strike="noStrike">
                <a:solidFill>
                  <a:srgbClr val="000000"/>
                </a:solidFill>
                <a:latin typeface="Montserrat"/>
                <a:ea typeface="Montserrat"/>
                <a:cs typeface="Montserrat"/>
                <a:sym typeface="Montserrat"/>
              </a:rPr>
              <a:t>Metrics to quantify the class imbalance.</a:t>
            </a:r>
            <a:endParaRPr b="0" i="0" sz="2000" u="none" cap="none" strike="noStrike">
              <a:solidFill>
                <a:srgbClr val="000000"/>
              </a:solidFill>
              <a:latin typeface="Montserrat"/>
              <a:ea typeface="Montserrat"/>
              <a:cs typeface="Montserrat"/>
              <a:sym typeface="Montserrat"/>
            </a:endParaRPr>
          </a:p>
          <a:p>
            <a:pPr indent="-355600" lvl="0" marL="457200" marR="0" rtl="0" algn="l">
              <a:lnSpc>
                <a:spcPct val="150000"/>
              </a:lnSpc>
              <a:spcBef>
                <a:spcPts val="0"/>
              </a:spcBef>
              <a:spcAft>
                <a:spcPts val="0"/>
              </a:spcAft>
              <a:buClr>
                <a:srgbClr val="000000"/>
              </a:buClr>
              <a:buSzPts val="2000"/>
              <a:buFont typeface="Montserrat"/>
              <a:buAutoNum type="arabicPeriod"/>
            </a:pPr>
            <a:r>
              <a:rPr b="0" i="0" lang="en" sz="2000" u="none" cap="none" strike="noStrike">
                <a:solidFill>
                  <a:srgbClr val="000000"/>
                </a:solidFill>
                <a:latin typeface="Montserrat"/>
                <a:ea typeface="Montserrat"/>
                <a:cs typeface="Montserrat"/>
                <a:sym typeface="Montserrat"/>
              </a:rPr>
              <a:t>Some methods to mitigate it.</a:t>
            </a:r>
            <a:endParaRPr b="0" i="0" sz="20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a:ea typeface="Montserrat"/>
              <a:cs typeface="Montserrat"/>
              <a:sym typeface="Montserrat"/>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a:ea typeface="Montserrat"/>
                <a:cs typeface="Montserrat"/>
                <a:sym typeface="Montserrat"/>
              </a:rPr>
              <a:t> </a:t>
            </a:r>
            <a:endParaRPr b="0" i="0" sz="2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a:ea typeface="Montserrat"/>
                <a:cs typeface="Montserrat"/>
                <a:sym typeface="Montserrat"/>
              </a:rPr>
              <a:t> </a:t>
            </a:r>
            <a:endParaRPr b="0" i="0" sz="2000" u="none" cap="none" strike="noStrike">
              <a:solidFill>
                <a:srgbClr val="000000"/>
              </a:solidFill>
              <a:latin typeface="Montserrat"/>
              <a:ea typeface="Montserrat"/>
              <a:cs typeface="Montserrat"/>
              <a:sym typeface="Montserrat"/>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a49cf3ae02_0_1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WHAT IS THE CLASS IMBALANCE?</a:t>
            </a:r>
            <a:endParaRPr b="0" i="0" sz="2100" u="none" cap="none" strike="noStrike">
              <a:solidFill>
                <a:srgbClr val="2DC5FA"/>
              </a:solidFill>
              <a:latin typeface="Montserrat"/>
              <a:ea typeface="Montserrat"/>
              <a:cs typeface="Montserrat"/>
              <a:sym typeface="Montserrat"/>
            </a:endParaRPr>
          </a:p>
        </p:txBody>
      </p:sp>
      <p:sp>
        <p:nvSpPr>
          <p:cNvPr id="236" name="Google Shape;236;ga49cf3ae02_0_1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ga49cf3ae02_0_12"/>
          <p:cNvSpPr txBox="1"/>
          <p:nvPr/>
        </p:nvSpPr>
        <p:spPr>
          <a:xfrm>
            <a:off x="693000" y="14202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It is a huge different amount of samples in each class. The classes can belong to the the independent or the dependent features.</a:t>
            </a:r>
            <a:endParaRPr b="0" i="0" sz="1500" u="none" cap="none" strike="noStrike">
              <a:solidFill>
                <a:srgbClr val="172B4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238" name="Google Shape;238;ga49cf3ae02_0_12"/>
          <p:cNvGrpSpPr/>
          <p:nvPr/>
        </p:nvGrpSpPr>
        <p:grpSpPr>
          <a:xfrm>
            <a:off x="3088097" y="2153155"/>
            <a:ext cx="2414292" cy="2541691"/>
            <a:chOff x="3088075" y="2147175"/>
            <a:chExt cx="2390625" cy="2547550"/>
          </a:xfrm>
        </p:grpSpPr>
        <p:sp>
          <p:nvSpPr>
            <p:cNvPr id="239" name="Google Shape;239;ga49cf3ae02_0_12"/>
            <p:cNvSpPr/>
            <p:nvPr/>
          </p:nvSpPr>
          <p:spPr>
            <a:xfrm>
              <a:off x="3088075" y="2147175"/>
              <a:ext cx="970500" cy="205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a49cf3ae02_0_12"/>
            <p:cNvSpPr/>
            <p:nvPr/>
          </p:nvSpPr>
          <p:spPr>
            <a:xfrm>
              <a:off x="4508200" y="3978975"/>
              <a:ext cx="970500" cy="218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a49cf3ae02_0_12"/>
            <p:cNvSpPr txBox="1"/>
            <p:nvPr/>
          </p:nvSpPr>
          <p:spPr>
            <a:xfrm>
              <a:off x="32510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grpSp>
      <p:sp>
        <p:nvSpPr>
          <p:cNvPr id="242" name="Google Shape;242;ga49cf3ae02_0_12"/>
          <p:cNvSpPr txBox="1"/>
          <p:nvPr/>
        </p:nvSpPr>
        <p:spPr>
          <a:xfrm>
            <a:off x="48512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g9e990469b5_0_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WHY IT MATTERS?</a:t>
            </a:r>
            <a:endParaRPr b="0" i="0" sz="2100" u="none" cap="none" strike="noStrike">
              <a:solidFill>
                <a:srgbClr val="2DC5FA"/>
              </a:solidFill>
              <a:latin typeface="Montserrat"/>
              <a:ea typeface="Montserrat"/>
              <a:cs typeface="Montserrat"/>
              <a:sym typeface="Montserrat"/>
            </a:endParaRPr>
          </a:p>
        </p:txBody>
      </p:sp>
      <p:sp>
        <p:nvSpPr>
          <p:cNvPr id="248" name="Google Shape;248;g9e990469b5_0_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9" name="Google Shape;249;g9e990469b5_0_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Because the trained model will not be as good in predicting the minority class as the majority class.</a:t>
            </a:r>
            <a:endParaRPr b="0" i="0" sz="1500" u="none" cap="none" strike="noStrike">
              <a:solidFill>
                <a:srgbClr val="172B4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250" name="Google Shape;250;g9e990469b5_0_5"/>
          <p:cNvGrpSpPr/>
          <p:nvPr/>
        </p:nvGrpSpPr>
        <p:grpSpPr>
          <a:xfrm>
            <a:off x="3088075" y="2462586"/>
            <a:ext cx="2390625" cy="2232163"/>
            <a:chOff x="3088075" y="2147175"/>
            <a:chExt cx="2390625" cy="2547550"/>
          </a:xfrm>
        </p:grpSpPr>
        <p:sp>
          <p:nvSpPr>
            <p:cNvPr id="251" name="Google Shape;251;g9e990469b5_0_5"/>
            <p:cNvSpPr/>
            <p:nvPr/>
          </p:nvSpPr>
          <p:spPr>
            <a:xfrm>
              <a:off x="3088075" y="2147175"/>
              <a:ext cx="970500" cy="205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9e990469b5_0_5"/>
            <p:cNvSpPr/>
            <p:nvPr/>
          </p:nvSpPr>
          <p:spPr>
            <a:xfrm>
              <a:off x="4508200" y="3978975"/>
              <a:ext cx="970500" cy="218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9e990469b5_0_5"/>
            <p:cNvSpPr txBox="1"/>
            <p:nvPr/>
          </p:nvSpPr>
          <p:spPr>
            <a:xfrm>
              <a:off x="32510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grpSp>
      <p:sp>
        <p:nvSpPr>
          <p:cNvPr id="254" name="Google Shape;254;g9e990469b5_0_5"/>
          <p:cNvSpPr txBox="1"/>
          <p:nvPr/>
        </p:nvSpPr>
        <p:spPr>
          <a:xfrm>
            <a:off x="48512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g1166906536e_1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METRICS TO QUANTIFY THE CLASS IMBALANCE</a:t>
            </a:r>
            <a:endParaRPr b="0" i="0" sz="2100" u="none" cap="none" strike="noStrike">
              <a:solidFill>
                <a:srgbClr val="2DC5FA"/>
              </a:solidFill>
              <a:latin typeface="Montserrat"/>
              <a:ea typeface="Montserrat"/>
              <a:cs typeface="Montserrat"/>
              <a:sym typeface="Montserrat"/>
            </a:endParaRPr>
          </a:p>
        </p:txBody>
      </p:sp>
      <p:sp>
        <p:nvSpPr>
          <p:cNvPr id="260" name="Google Shape;260;g1166906536e_1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1" name="Google Shape;261;g1166906536e_1_0"/>
          <p:cNvSpPr txBox="1"/>
          <p:nvPr/>
        </p:nvSpPr>
        <p:spPr>
          <a:xfrm>
            <a:off x="693000" y="1327250"/>
            <a:ext cx="7758000" cy="2946900"/>
          </a:xfrm>
          <a:prstGeom prst="rect">
            <a:avLst/>
          </a:prstGeom>
          <a:noFill/>
          <a:ln>
            <a:noFill/>
          </a:ln>
        </p:spPr>
        <p:txBody>
          <a:bodyPr anchorCtr="0" anchor="t" bIns="91425" lIns="91425" spcFirstLastPara="1" rIns="91425" wrap="square" tIns="91425">
            <a:noAutofit/>
          </a:bodyPr>
          <a:lstStyle/>
          <a:p>
            <a:pPr indent="0" lvl="0" marL="0" marR="76200" rtl="0" algn="l">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Clr>
                <a:srgbClr val="000000"/>
              </a:buClr>
              <a:buSzPts val="1500"/>
              <a:buFont typeface="Roboto"/>
              <a:buChar char="●"/>
            </a:pPr>
            <a:r>
              <a:rPr b="0" i="0" lang="en" sz="1500" u="none" cap="none" strike="noStrike">
                <a:solidFill>
                  <a:srgbClr val="000000"/>
                </a:solidFill>
                <a:latin typeface="Roboto"/>
                <a:ea typeface="Roboto"/>
                <a:cs typeface="Roboto"/>
                <a:sym typeface="Roboto"/>
              </a:rPr>
              <a:t>The main metric to quantify the class imbalance is to compute the difference of samples between the majority class and the minority class divided by the total number of samples of both classes:</a:t>
            </a:r>
            <a:endParaRPr b="0" i="0" sz="1500" u="none" cap="none" strike="noStrike">
              <a:solidFill>
                <a:srgbClr val="000000"/>
              </a:solidFill>
              <a:latin typeface="Roboto"/>
              <a:ea typeface="Roboto"/>
              <a:cs typeface="Roboto"/>
              <a:sym typeface="Roboto"/>
            </a:endParaRPr>
          </a:p>
          <a:p>
            <a:pPr indent="0" lvl="0" marL="0" marR="76200" rtl="0" algn="just">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76200" rtl="0" algn="just">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Clr>
                <a:srgbClr val="000000"/>
              </a:buClr>
              <a:buSzPts val="1500"/>
              <a:buFont typeface="Roboto"/>
              <a:buChar char="●"/>
            </a:pPr>
            <a:r>
              <a:rPr b="0" i="0" lang="en" sz="1500" u="none" cap="none" strike="noStrike">
                <a:solidFill>
                  <a:srgbClr val="000000"/>
                </a:solidFill>
                <a:latin typeface="Roboto"/>
                <a:ea typeface="Roboto"/>
                <a:cs typeface="Roboto"/>
                <a:sym typeface="Roboto"/>
              </a:rPr>
              <a:t>If the column that we want to predict can have more than two classes, we will need to compute this for every pair of classes.</a:t>
            </a:r>
            <a:endParaRPr b="0" i="0" sz="1500" u="none" cap="none" strike="noStrike">
              <a:solidFill>
                <a:srgbClr val="000000"/>
              </a:solidFill>
              <a:latin typeface="Roboto"/>
              <a:ea typeface="Roboto"/>
              <a:cs typeface="Roboto"/>
              <a:sym typeface="Roboto"/>
            </a:endParaRPr>
          </a:p>
          <a:p>
            <a:pPr indent="-323850" lvl="0" marL="457200" marR="76200" rtl="0" algn="just">
              <a:lnSpc>
                <a:spcPct val="150000"/>
              </a:lnSpc>
              <a:spcBef>
                <a:spcPts val="0"/>
              </a:spcBef>
              <a:spcAft>
                <a:spcPts val="0"/>
              </a:spcAft>
              <a:buClr>
                <a:srgbClr val="000000"/>
              </a:buClr>
              <a:buSzPts val="1500"/>
              <a:buFont typeface="Roboto"/>
              <a:buChar char="●"/>
            </a:pPr>
            <a:r>
              <a:rPr b="0" i="0" lang="en" sz="1500" u="none" cap="none" strike="noStrike">
                <a:solidFill>
                  <a:srgbClr val="000000"/>
                </a:solidFill>
                <a:latin typeface="Roboto"/>
                <a:ea typeface="Roboto"/>
                <a:cs typeface="Roboto"/>
                <a:sym typeface="Roboto"/>
              </a:rPr>
              <a:t>The optimal value of CI is 0. </a:t>
            </a:r>
            <a:endParaRPr b="0" i="0" sz="1500" u="none" cap="none" strike="noStrike">
              <a:solidFill>
                <a:srgbClr val="000000"/>
              </a:solidFill>
              <a:latin typeface="Roboto"/>
              <a:ea typeface="Roboto"/>
              <a:cs typeface="Roboto"/>
              <a:sym typeface="Roboto"/>
            </a:endParaRPr>
          </a:p>
          <a:p>
            <a:pPr indent="0" lvl="0" marL="0" marR="76200" rtl="0" algn="just">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62" name="Google Shape;262;g1166906536e_1_0"/>
          <p:cNvPicPr preferRelativeResize="0"/>
          <p:nvPr/>
        </p:nvPicPr>
        <p:blipFill rotWithShape="1">
          <a:blip r:embed="rId4">
            <a:alphaModFix/>
          </a:blip>
          <a:srcRect b="0" l="0" r="0" t="0"/>
          <a:stretch/>
        </p:blipFill>
        <p:spPr>
          <a:xfrm>
            <a:off x="3471750" y="2781850"/>
            <a:ext cx="2028825" cy="49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g1166906536e_2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STRATEGIES TO MITIGATE THE CLASS IMBALANCE</a:t>
            </a:r>
            <a:endParaRPr b="0" i="0" sz="2100" u="none" cap="none" strike="noStrike">
              <a:solidFill>
                <a:srgbClr val="2DC5FA"/>
              </a:solidFill>
              <a:latin typeface="Montserrat"/>
              <a:ea typeface="Montserrat"/>
              <a:cs typeface="Montserrat"/>
              <a:sym typeface="Montserrat"/>
            </a:endParaRPr>
          </a:p>
        </p:txBody>
      </p:sp>
      <p:sp>
        <p:nvSpPr>
          <p:cNvPr id="268" name="Google Shape;268;g1166906536e_2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69" name="Google Shape;269;g1166906536e_2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Use the </a:t>
            </a:r>
            <a:r>
              <a:rPr lang="en" sz="1500">
                <a:solidFill>
                  <a:schemeClr val="dk1"/>
                </a:solidFill>
                <a:latin typeface="Roboto"/>
                <a:ea typeface="Roboto"/>
                <a:cs typeface="Roboto"/>
                <a:sym typeface="Roboto"/>
              </a:rPr>
              <a:t>right</a:t>
            </a:r>
            <a:r>
              <a:rPr lang="en" sz="1500">
                <a:solidFill>
                  <a:schemeClr val="dk1"/>
                </a:solidFill>
                <a:latin typeface="Roboto"/>
                <a:ea typeface="Roboto"/>
                <a:cs typeface="Roboto"/>
                <a:sym typeface="Roboto"/>
              </a:rPr>
              <a:t> evaluation metrics: </a:t>
            </a:r>
            <a:r>
              <a:rPr lang="en" sz="1500">
                <a:solidFill>
                  <a:schemeClr val="dk1"/>
                </a:solidFill>
                <a:latin typeface="Roboto"/>
                <a:ea typeface="Roboto"/>
                <a:cs typeface="Roboto"/>
                <a:sym typeface="Roboto"/>
              </a:rPr>
              <a:t>precision, r</a:t>
            </a:r>
            <a:r>
              <a:rPr lang="en" sz="1500">
                <a:solidFill>
                  <a:schemeClr val="dk1"/>
                </a:solidFill>
                <a:latin typeface="Roboto"/>
                <a:ea typeface="Roboto"/>
                <a:cs typeface="Roboto"/>
                <a:sym typeface="Roboto"/>
              </a:rPr>
              <a:t>ecall or ROC during the model training.</a:t>
            </a:r>
            <a:endParaRPr sz="1500">
              <a:solidFill>
                <a:schemeClr val="dk1"/>
              </a:solidFill>
              <a:latin typeface="Roboto"/>
              <a:ea typeface="Roboto"/>
              <a:cs typeface="Roboto"/>
              <a:sym typeface="Roboto"/>
            </a:endParaRPr>
          </a:p>
          <a:p>
            <a:pPr indent="-323850" lvl="0" marL="457200" marR="76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Resampling data</a:t>
            </a:r>
            <a:endParaRPr sz="1500">
              <a:solidFill>
                <a:schemeClr val="dk1"/>
              </a:solidFill>
              <a:latin typeface="Roboto"/>
              <a:ea typeface="Roboto"/>
              <a:cs typeface="Roboto"/>
              <a:sym typeface="Roboto"/>
            </a:endParaRPr>
          </a:p>
          <a:p>
            <a:pPr indent="-323850" lvl="1" marL="914400" marR="76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Downsampling</a:t>
            </a:r>
            <a:endParaRPr sz="1500">
              <a:solidFill>
                <a:schemeClr val="dk1"/>
              </a:solidFill>
              <a:latin typeface="Roboto"/>
              <a:ea typeface="Roboto"/>
              <a:cs typeface="Roboto"/>
              <a:sym typeface="Roboto"/>
            </a:endParaRPr>
          </a:p>
          <a:p>
            <a:pPr indent="-323850" lvl="1" marL="914400" marR="76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Upsampling</a:t>
            </a:r>
            <a:endParaRPr sz="1500">
              <a:solidFill>
                <a:schemeClr val="dk1"/>
              </a:solidFill>
              <a:latin typeface="Roboto"/>
              <a:ea typeface="Roboto"/>
              <a:cs typeface="Roboto"/>
              <a:sym typeface="Roboto"/>
            </a:endParaRPr>
          </a:p>
          <a:p>
            <a:pPr indent="-323850" lvl="1" marL="914400" marR="76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SMOTE</a:t>
            </a:r>
            <a:endParaRPr sz="1500">
              <a:solidFill>
                <a:schemeClr val="dk1"/>
              </a:solidFill>
              <a:latin typeface="Roboto"/>
              <a:ea typeface="Roboto"/>
              <a:cs typeface="Roboto"/>
              <a:sym typeface="Roboto"/>
            </a:endParaRPr>
          </a:p>
          <a:p>
            <a:pPr indent="-323850" lvl="1" marL="914400" marR="76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Tomek’s links</a:t>
            </a:r>
            <a:endParaRPr sz="1500">
              <a:solidFill>
                <a:schemeClr val="dk1"/>
              </a:solidFill>
              <a:latin typeface="Roboto"/>
              <a:ea typeface="Roboto"/>
              <a:cs typeface="Roboto"/>
              <a:sym typeface="Roboto"/>
            </a:endParaRPr>
          </a:p>
          <a:p>
            <a:pPr indent="-323850" lvl="0" marL="457200" marR="76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Algorithm level: I</a:t>
            </a:r>
            <a:r>
              <a:rPr b="0" i="0" lang="en" sz="1500" u="none" cap="none" strike="noStrike">
                <a:solidFill>
                  <a:schemeClr val="dk1"/>
                </a:solidFill>
                <a:latin typeface="Roboto"/>
                <a:ea typeface="Roboto"/>
                <a:cs typeface="Roboto"/>
                <a:sym typeface="Roboto"/>
              </a:rPr>
              <a:t>ntroduce different penalties </a:t>
            </a:r>
            <a:r>
              <a:rPr lang="en" sz="1500">
                <a:solidFill>
                  <a:schemeClr val="dk1"/>
                </a:solidFill>
                <a:latin typeface="Roboto"/>
                <a:ea typeface="Roboto"/>
                <a:cs typeface="Roboto"/>
                <a:sym typeface="Roboto"/>
              </a:rPr>
              <a:t>for the miss-classification each class </a:t>
            </a:r>
            <a:r>
              <a:rPr lang="en" sz="1500">
                <a:solidFill>
                  <a:schemeClr val="dk1"/>
                </a:solidFill>
                <a:latin typeface="Roboto"/>
                <a:ea typeface="Roboto"/>
                <a:cs typeface="Roboto"/>
                <a:sym typeface="Roboto"/>
              </a:rPr>
              <a:t>using </a:t>
            </a:r>
            <a:r>
              <a:rPr lang="en" sz="1300">
                <a:solidFill>
                  <a:srgbClr val="E83E8C"/>
                </a:solidFill>
                <a:highlight>
                  <a:schemeClr val="lt1"/>
                </a:highlight>
                <a:latin typeface="Courier Prime"/>
                <a:ea typeface="Courier Prime"/>
                <a:cs typeface="Courier Prime"/>
                <a:sym typeface="Courier Prime"/>
              </a:rPr>
              <a:t>class_weight="balanced"</a:t>
            </a:r>
            <a:endParaRPr sz="1500">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g9e990469b5_0_1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RESAMPLING METHODS: DOWNSAMPLING</a:t>
            </a:r>
            <a:endParaRPr b="0" i="0" sz="2100" u="none" cap="none" strike="noStrike">
              <a:solidFill>
                <a:srgbClr val="2DC5FA"/>
              </a:solidFill>
              <a:latin typeface="Montserrat"/>
              <a:ea typeface="Montserrat"/>
              <a:cs typeface="Montserrat"/>
              <a:sym typeface="Montserrat"/>
            </a:endParaRPr>
          </a:p>
        </p:txBody>
      </p:sp>
      <p:sp>
        <p:nvSpPr>
          <p:cNvPr id="275" name="Google Shape;275;g9e990469b5_0_1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76" name="Google Shape;276;g9e990469b5_0_1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rgbClr val="172B4D"/>
              </a:buClr>
              <a:buSzPts val="1500"/>
              <a:buFont typeface="Roboto"/>
              <a:buChar char="●"/>
            </a:pPr>
            <a:r>
              <a:rPr lang="en" sz="1500">
                <a:solidFill>
                  <a:srgbClr val="172B4D"/>
                </a:solidFill>
                <a:latin typeface="Roboto"/>
                <a:ea typeface="Roboto"/>
                <a:cs typeface="Roboto"/>
                <a:sym typeface="Roboto"/>
              </a:rPr>
              <a:t>Discard randomly samples from the majority class in order to have the same amount of samples as in the </a:t>
            </a:r>
            <a:r>
              <a:rPr lang="en" sz="1500">
                <a:solidFill>
                  <a:srgbClr val="172B4D"/>
                </a:solidFill>
                <a:latin typeface="Roboto"/>
                <a:ea typeface="Roboto"/>
                <a:cs typeface="Roboto"/>
                <a:sym typeface="Roboto"/>
              </a:rPr>
              <a:t>minority</a:t>
            </a:r>
            <a:r>
              <a:rPr lang="en" sz="1500">
                <a:solidFill>
                  <a:srgbClr val="172B4D"/>
                </a:solidFill>
                <a:latin typeface="Roboto"/>
                <a:ea typeface="Roboto"/>
                <a:cs typeface="Roboto"/>
                <a:sym typeface="Roboto"/>
              </a:rPr>
              <a:t> class.</a:t>
            </a:r>
            <a:endParaRPr sz="1500">
              <a:solidFill>
                <a:srgbClr val="172B4D"/>
              </a:solidFill>
              <a:latin typeface="Roboto"/>
              <a:ea typeface="Roboto"/>
              <a:cs typeface="Roboto"/>
              <a:sym typeface="Roboto"/>
            </a:endParaRPr>
          </a:p>
          <a:p>
            <a:pPr indent="0" lvl="0" marL="0" marR="76200" rtl="0" algn="l">
              <a:lnSpc>
                <a:spcPct val="150000"/>
              </a:lnSpc>
              <a:spcBef>
                <a:spcPts val="0"/>
              </a:spcBef>
              <a:spcAft>
                <a:spcPts val="0"/>
              </a:spcAft>
              <a:buNone/>
            </a:pPr>
            <a:r>
              <a:t/>
            </a:r>
            <a:endParaRPr sz="1500">
              <a:solidFill>
                <a:srgbClr val="172B4D"/>
              </a:solidFill>
              <a:latin typeface="Roboto"/>
              <a:ea typeface="Roboto"/>
              <a:cs typeface="Roboto"/>
              <a:sym typeface="Roboto"/>
            </a:endParaRPr>
          </a:p>
          <a:p>
            <a:pPr indent="-323850" lvl="0" marL="457200" marR="76200" rtl="0" algn="l">
              <a:lnSpc>
                <a:spcPct val="150000"/>
              </a:lnSpc>
              <a:spcBef>
                <a:spcPts val="0"/>
              </a:spcBef>
              <a:spcAft>
                <a:spcPts val="0"/>
              </a:spcAft>
              <a:buClr>
                <a:srgbClr val="172B4D"/>
              </a:buClr>
              <a:buSzPts val="1500"/>
              <a:buFont typeface="Roboto"/>
              <a:buChar char="●"/>
            </a:pPr>
            <a:r>
              <a:rPr lang="en" sz="1500">
                <a:solidFill>
                  <a:srgbClr val="172B4D"/>
                </a:solidFill>
                <a:latin typeface="Roboto"/>
                <a:ea typeface="Roboto"/>
                <a:cs typeface="Roboto"/>
                <a:sym typeface="Roboto"/>
              </a:rPr>
              <a:t>Cons:</a:t>
            </a:r>
            <a:endParaRPr sz="1500">
              <a:solidFill>
                <a:srgbClr val="172B4D"/>
              </a:solidFill>
              <a:latin typeface="Roboto"/>
              <a:ea typeface="Roboto"/>
              <a:cs typeface="Roboto"/>
              <a:sym typeface="Roboto"/>
            </a:endParaRPr>
          </a:p>
          <a:p>
            <a:pPr indent="-323850" lvl="1" marL="914400" marR="76200" rtl="0" algn="l">
              <a:lnSpc>
                <a:spcPct val="150000"/>
              </a:lnSpc>
              <a:spcBef>
                <a:spcPts val="0"/>
              </a:spcBef>
              <a:spcAft>
                <a:spcPts val="0"/>
              </a:spcAft>
              <a:buClr>
                <a:srgbClr val="172B4D"/>
              </a:buClr>
              <a:buSzPts val="1500"/>
              <a:buFont typeface="Roboto"/>
              <a:buChar char="○"/>
            </a:pPr>
            <a:r>
              <a:rPr lang="en" sz="1500">
                <a:solidFill>
                  <a:srgbClr val="172B4D"/>
                </a:solidFill>
                <a:latin typeface="Roboto"/>
                <a:ea typeface="Roboto"/>
                <a:cs typeface="Roboto"/>
                <a:sym typeface="Roboto"/>
              </a:rPr>
              <a:t>We might reduce a lot the amount of samples</a:t>
            </a:r>
            <a:endParaRPr sz="1500">
              <a:solidFill>
                <a:srgbClr val="172B4D"/>
              </a:solidFill>
              <a:latin typeface="Roboto"/>
              <a:ea typeface="Roboto"/>
              <a:cs typeface="Roboto"/>
              <a:sym typeface="Roboto"/>
            </a:endParaRPr>
          </a:p>
          <a:p>
            <a:pPr indent="-323850" lvl="1" marL="914400" marR="76200" rtl="0" algn="l">
              <a:lnSpc>
                <a:spcPct val="150000"/>
              </a:lnSpc>
              <a:spcBef>
                <a:spcPts val="0"/>
              </a:spcBef>
              <a:spcAft>
                <a:spcPts val="0"/>
              </a:spcAft>
              <a:buClr>
                <a:srgbClr val="172B4D"/>
              </a:buClr>
              <a:buSzPts val="1500"/>
              <a:buFont typeface="Roboto"/>
              <a:buChar char="○"/>
            </a:pPr>
            <a:r>
              <a:rPr lang="en" sz="1500">
                <a:solidFill>
                  <a:srgbClr val="172B4D"/>
                </a:solidFill>
                <a:latin typeface="Roboto"/>
                <a:ea typeface="Roboto"/>
                <a:cs typeface="Roboto"/>
                <a:sym typeface="Roboto"/>
              </a:rPr>
              <a:t>We </a:t>
            </a:r>
            <a:r>
              <a:rPr b="0" i="0" lang="en" sz="1500" u="none" cap="none" strike="noStrike">
                <a:solidFill>
                  <a:srgbClr val="172B4D"/>
                </a:solidFill>
                <a:latin typeface="Roboto"/>
                <a:ea typeface="Roboto"/>
                <a:cs typeface="Roboto"/>
                <a:sym typeface="Roboto"/>
              </a:rPr>
              <a:t>expose the model to a reduced variance of</a:t>
            </a:r>
            <a:endParaRPr b="0" i="0" sz="1500" u="none" cap="none" strike="noStrike">
              <a:solidFill>
                <a:srgbClr val="172B4D"/>
              </a:solidFill>
              <a:latin typeface="Roboto"/>
              <a:ea typeface="Roboto"/>
              <a:cs typeface="Roboto"/>
              <a:sym typeface="Roboto"/>
            </a:endParaRPr>
          </a:p>
          <a:p>
            <a:pPr indent="0" lvl="0" marL="914400" marR="76200" rtl="0" algn="l">
              <a:lnSpc>
                <a:spcPct val="150000"/>
              </a:lnSpc>
              <a:spcBef>
                <a:spcPts val="0"/>
              </a:spcBef>
              <a:spcAft>
                <a:spcPts val="0"/>
              </a:spcAft>
              <a:buNone/>
            </a:pPr>
            <a:r>
              <a:rPr lang="en" sz="1500">
                <a:solidFill>
                  <a:srgbClr val="172B4D"/>
                </a:solidFill>
                <a:latin typeface="Roboto"/>
                <a:ea typeface="Roboto"/>
                <a:cs typeface="Roboto"/>
                <a:sym typeface="Roboto"/>
              </a:rPr>
              <a:t> </a:t>
            </a:r>
            <a:r>
              <a:rPr b="0" i="0" lang="en" sz="1500" u="none" cap="none" strike="noStrike">
                <a:solidFill>
                  <a:srgbClr val="172B4D"/>
                </a:solidFill>
                <a:latin typeface="Roboto"/>
                <a:ea typeface="Roboto"/>
                <a:cs typeface="Roboto"/>
                <a:sym typeface="Roboto"/>
              </a:rPr>
              <a:t>the majority class.</a:t>
            </a:r>
            <a:endParaRPr sz="1500">
              <a:solidFill>
                <a:srgbClr val="172B4D"/>
              </a:solidFill>
              <a:latin typeface="Roboto"/>
              <a:ea typeface="Roboto"/>
              <a:cs typeface="Roboto"/>
              <a:sym typeface="Roboto"/>
            </a:endParaRPr>
          </a:p>
          <a:p>
            <a:pPr indent="-323850" lvl="1" marL="914400" marR="76200" rtl="0" algn="l">
              <a:lnSpc>
                <a:spcPct val="150000"/>
              </a:lnSpc>
              <a:spcBef>
                <a:spcPts val="0"/>
              </a:spcBef>
              <a:spcAft>
                <a:spcPts val="0"/>
              </a:spcAft>
              <a:buClr>
                <a:srgbClr val="172B4D"/>
              </a:buClr>
              <a:buSzPts val="1500"/>
              <a:buFont typeface="Roboto"/>
              <a:buChar char="○"/>
            </a:pPr>
            <a:r>
              <a:rPr b="0" i="0" lang="en" sz="1500" u="none" cap="none" strike="noStrike">
                <a:solidFill>
                  <a:srgbClr val="172B4D"/>
                </a:solidFill>
                <a:latin typeface="Roboto"/>
                <a:ea typeface="Roboto"/>
                <a:cs typeface="Roboto"/>
                <a:sym typeface="Roboto"/>
              </a:rPr>
              <a:t>We reduce a lot the number of samples.</a:t>
            </a:r>
            <a:endParaRPr b="0" i="0" sz="1500" u="none" cap="none" strike="noStrike">
              <a:solidFill>
                <a:srgbClr val="172B4D"/>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277" name="Google Shape;277;g9e990469b5_0_16"/>
          <p:cNvGrpSpPr/>
          <p:nvPr/>
        </p:nvGrpSpPr>
        <p:grpSpPr>
          <a:xfrm>
            <a:off x="6011625" y="2134961"/>
            <a:ext cx="2390625" cy="2232163"/>
            <a:chOff x="3088075" y="2147175"/>
            <a:chExt cx="2390625" cy="2547550"/>
          </a:xfrm>
        </p:grpSpPr>
        <p:sp>
          <p:nvSpPr>
            <p:cNvPr id="278" name="Google Shape;278;g9e990469b5_0_16"/>
            <p:cNvSpPr/>
            <p:nvPr/>
          </p:nvSpPr>
          <p:spPr>
            <a:xfrm>
              <a:off x="3088075" y="2147175"/>
              <a:ext cx="970500" cy="205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9e990469b5_0_16"/>
            <p:cNvSpPr/>
            <p:nvPr/>
          </p:nvSpPr>
          <p:spPr>
            <a:xfrm>
              <a:off x="4508200" y="3978975"/>
              <a:ext cx="970500" cy="218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9e990469b5_0_16"/>
            <p:cNvSpPr txBox="1"/>
            <p:nvPr/>
          </p:nvSpPr>
          <p:spPr>
            <a:xfrm>
              <a:off x="32510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grpSp>
      <p:sp>
        <p:nvSpPr>
          <p:cNvPr id="281" name="Google Shape;281;g9e990469b5_0_16"/>
          <p:cNvSpPr txBox="1"/>
          <p:nvPr/>
        </p:nvSpPr>
        <p:spPr>
          <a:xfrm>
            <a:off x="7698625" y="4080081"/>
            <a:ext cx="5823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cxnSp>
        <p:nvCxnSpPr>
          <p:cNvPr id="282" name="Google Shape;282;g9e990469b5_0_16"/>
          <p:cNvCxnSpPr/>
          <p:nvPr/>
        </p:nvCxnSpPr>
        <p:spPr>
          <a:xfrm>
            <a:off x="5822825" y="2183550"/>
            <a:ext cx="0" cy="1407300"/>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g1166906536e_1_9"/>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300"/>
              <a:buFont typeface="Arial"/>
              <a:buNone/>
            </a:pPr>
            <a:r>
              <a:rPr b="1" lang="en" sz="2100">
                <a:solidFill>
                  <a:srgbClr val="2DC5FA"/>
                </a:solidFill>
                <a:latin typeface="Montserrat"/>
                <a:ea typeface="Montserrat"/>
                <a:cs typeface="Montserrat"/>
                <a:sym typeface="Montserrat"/>
              </a:rPr>
              <a:t>RESAMPLING METHODS: UPSAMPLING</a:t>
            </a:r>
            <a:endParaRPr sz="2100">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sz="2100">
              <a:solidFill>
                <a:srgbClr val="434343"/>
              </a:solidFill>
              <a:latin typeface="Montserrat"/>
              <a:ea typeface="Montserrat"/>
              <a:cs typeface="Montserrat"/>
              <a:sym typeface="Montserrat"/>
            </a:endParaRPr>
          </a:p>
        </p:txBody>
      </p:sp>
      <p:sp>
        <p:nvSpPr>
          <p:cNvPr id="288" name="Google Shape;288;g1166906536e_1_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89" name="Google Shape;289;g1166906536e_1_9"/>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We add as many copies of the minority class as needed in order to have the same amount as the majority class.</a:t>
            </a:r>
            <a:endParaRPr sz="1500">
              <a:solidFill>
                <a:schemeClr val="dk1"/>
              </a:solidFill>
              <a:latin typeface="Roboto"/>
              <a:ea typeface="Roboto"/>
              <a:cs typeface="Roboto"/>
              <a:sym typeface="Roboto"/>
            </a:endParaRPr>
          </a:p>
          <a:p>
            <a:pPr indent="-323850" lvl="0" marL="457200" marR="762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Cons:</a:t>
            </a:r>
            <a:endParaRPr sz="1500">
              <a:solidFill>
                <a:srgbClr val="172B4D"/>
              </a:solidFill>
              <a:latin typeface="Roboto"/>
              <a:ea typeface="Roboto"/>
              <a:cs typeface="Roboto"/>
              <a:sym typeface="Roboto"/>
            </a:endParaRPr>
          </a:p>
          <a:p>
            <a:pPr indent="-323850" lvl="1" marL="914400" marR="76200" rtl="0" algn="l">
              <a:lnSpc>
                <a:spcPct val="150000"/>
              </a:lnSpc>
              <a:spcBef>
                <a:spcPts val="0"/>
              </a:spcBef>
              <a:spcAft>
                <a:spcPts val="0"/>
              </a:spcAft>
              <a:buClr>
                <a:schemeClr val="dk1"/>
              </a:buClr>
              <a:buSzPts val="1500"/>
              <a:buFont typeface="Roboto"/>
              <a:buChar char="○"/>
            </a:pPr>
            <a:r>
              <a:rPr b="0" i="0" lang="en" sz="1500" u="none" cap="none" strike="noStrike">
                <a:solidFill>
                  <a:srgbClr val="172B4D"/>
                </a:solidFill>
                <a:latin typeface="Roboto"/>
                <a:ea typeface="Roboto"/>
                <a:cs typeface="Roboto"/>
                <a:sym typeface="Roboto"/>
              </a:rPr>
              <a:t>No new info</a:t>
            </a:r>
            <a:r>
              <a:rPr lang="en" sz="1500">
                <a:solidFill>
                  <a:srgbClr val="172B4D"/>
                </a:solidFill>
                <a:latin typeface="Roboto"/>
                <a:ea typeface="Roboto"/>
                <a:cs typeface="Roboto"/>
                <a:sym typeface="Roboto"/>
              </a:rPr>
              <a:t> is provided to the model</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grpSp>
        <p:nvGrpSpPr>
          <p:cNvPr id="290" name="Google Shape;290;g1166906536e_1_9"/>
          <p:cNvGrpSpPr/>
          <p:nvPr/>
        </p:nvGrpSpPr>
        <p:grpSpPr>
          <a:xfrm>
            <a:off x="6011625" y="2134961"/>
            <a:ext cx="2390625" cy="2232163"/>
            <a:chOff x="3088075" y="2147175"/>
            <a:chExt cx="2390625" cy="2547550"/>
          </a:xfrm>
        </p:grpSpPr>
        <p:sp>
          <p:nvSpPr>
            <p:cNvPr id="291" name="Google Shape;291;g1166906536e_1_9"/>
            <p:cNvSpPr/>
            <p:nvPr/>
          </p:nvSpPr>
          <p:spPr>
            <a:xfrm>
              <a:off x="3088075" y="2147175"/>
              <a:ext cx="970500" cy="20502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1166906536e_1_9"/>
            <p:cNvSpPr/>
            <p:nvPr/>
          </p:nvSpPr>
          <p:spPr>
            <a:xfrm>
              <a:off x="4508200" y="3978975"/>
              <a:ext cx="970500" cy="2184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1166906536e_1_9"/>
            <p:cNvSpPr txBox="1"/>
            <p:nvPr/>
          </p:nvSpPr>
          <p:spPr>
            <a:xfrm>
              <a:off x="3251075" y="4367125"/>
              <a:ext cx="582300" cy="3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grpSp>
      <p:sp>
        <p:nvSpPr>
          <p:cNvPr id="294" name="Google Shape;294;g1166906536e_1_9"/>
          <p:cNvSpPr txBox="1"/>
          <p:nvPr/>
        </p:nvSpPr>
        <p:spPr>
          <a:xfrm>
            <a:off x="7698625" y="4080081"/>
            <a:ext cx="582300" cy="28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cxnSp>
        <p:nvCxnSpPr>
          <p:cNvPr id="295" name="Google Shape;295;g1166906536e_1_9"/>
          <p:cNvCxnSpPr/>
          <p:nvPr/>
        </p:nvCxnSpPr>
        <p:spPr>
          <a:xfrm flipH="1" rot="10800000">
            <a:off x="7840800" y="2204284"/>
            <a:ext cx="4500" cy="1459500"/>
          </a:xfrm>
          <a:prstGeom prst="straightConnector1">
            <a:avLst/>
          </a:prstGeom>
          <a:noFill/>
          <a:ln cap="flat" cmpd="sng" w="28575">
            <a:solidFill>
              <a:srgbClr val="6AA84F"/>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g9e990469b5_0_5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300"/>
              <a:buFont typeface="Arial"/>
              <a:buNone/>
            </a:pPr>
            <a:r>
              <a:rPr b="1" lang="en" sz="2100">
                <a:solidFill>
                  <a:srgbClr val="2DC5FA"/>
                </a:solidFill>
                <a:latin typeface="Montserrat"/>
                <a:ea typeface="Montserrat"/>
                <a:cs typeface="Montserrat"/>
                <a:sym typeface="Montserrat"/>
              </a:rPr>
              <a:t>RESAMPLING METHODS: SMOTE</a:t>
            </a:r>
            <a:endParaRPr b="1" sz="2100">
              <a:solidFill>
                <a:srgbClr val="434343"/>
              </a:solidFill>
              <a:latin typeface="Montserrat"/>
              <a:ea typeface="Montserrat"/>
              <a:cs typeface="Montserrat"/>
              <a:sym typeface="Montserrat"/>
            </a:endParaRPr>
          </a:p>
        </p:txBody>
      </p:sp>
      <p:sp>
        <p:nvSpPr>
          <p:cNvPr id="301" name="Google Shape;301;g9e990469b5_0_5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302" name="Google Shape;302;g9e990469b5_0_5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76200" rtl="0" algn="l">
              <a:lnSpc>
                <a:spcPct val="150000"/>
              </a:lnSpc>
              <a:spcBef>
                <a:spcPts val="0"/>
              </a:spcBef>
              <a:spcAft>
                <a:spcPts val="0"/>
              </a:spcAft>
              <a:buClr>
                <a:srgbClr val="000000"/>
              </a:buClr>
              <a:buSzPts val="1500"/>
              <a:buFont typeface="Roboto"/>
              <a:buChar char="●"/>
            </a:pPr>
            <a:r>
              <a:rPr b="0" i="0" lang="en" sz="1500" u="none" cap="none" strike="noStrike">
                <a:solidFill>
                  <a:srgbClr val="000000"/>
                </a:solidFill>
                <a:latin typeface="Roboto"/>
                <a:ea typeface="Roboto"/>
                <a:cs typeface="Roboto"/>
                <a:sym typeface="Roboto"/>
              </a:rPr>
              <a:t>It creates fake samples from the minority class at random.</a:t>
            </a:r>
            <a:endParaRPr b="0" i="0" sz="1500" u="none" cap="none" strike="noStrike">
              <a:solidFill>
                <a:srgbClr val="000000"/>
              </a:solidFill>
              <a:latin typeface="Roboto"/>
              <a:ea typeface="Roboto"/>
              <a:cs typeface="Roboto"/>
              <a:sym typeface="Roboto"/>
            </a:endParaRPr>
          </a:p>
          <a:p>
            <a:pPr indent="-323850" lvl="0" marL="457200" marR="76200" rtl="0" algn="l">
              <a:lnSpc>
                <a:spcPct val="150000"/>
              </a:lnSpc>
              <a:spcBef>
                <a:spcPts val="0"/>
              </a:spcBef>
              <a:spcAft>
                <a:spcPts val="0"/>
              </a:spcAft>
              <a:buSzPts val="1500"/>
              <a:buFont typeface="Roboto"/>
              <a:buChar char="●"/>
            </a:pPr>
            <a:r>
              <a:rPr lang="en" sz="1500">
                <a:latin typeface="Roboto"/>
                <a:ea typeface="Roboto"/>
                <a:cs typeface="Roboto"/>
                <a:sym typeface="Roboto"/>
              </a:rPr>
              <a:t>Cons: It shows good performance with low dimensional data (small amount of columns)</a:t>
            </a:r>
            <a:endParaRPr sz="1500">
              <a:latin typeface="Roboto"/>
              <a:ea typeface="Roboto"/>
              <a:cs typeface="Roboto"/>
              <a:sym typeface="Roboto"/>
            </a:endParaRPr>
          </a:p>
          <a:p>
            <a:pPr indent="0" lvl="0" marL="0" marR="76200" rtl="0" algn="l">
              <a:lnSpc>
                <a:spcPct val="150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03" name="Google Shape;303;g9e990469b5_0_56"/>
          <p:cNvPicPr preferRelativeResize="0"/>
          <p:nvPr/>
        </p:nvPicPr>
        <p:blipFill rotWithShape="1">
          <a:blip r:embed="rId4">
            <a:alphaModFix/>
          </a:blip>
          <a:srcRect b="0" l="0" r="0" t="0"/>
          <a:stretch/>
        </p:blipFill>
        <p:spPr>
          <a:xfrm>
            <a:off x="1016725" y="2552697"/>
            <a:ext cx="6952699" cy="224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